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7" r:id="rId5"/>
    <p:sldId id="270" r:id="rId6"/>
    <p:sldId id="271" r:id="rId7"/>
    <p:sldId id="272" r:id="rId8"/>
    <p:sldId id="276" r:id="rId9"/>
    <p:sldId id="277" r:id="rId10"/>
    <p:sldId id="278" r:id="rId11"/>
    <p:sldId id="274" r:id="rId12"/>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7" d="100"/>
          <a:sy n="67" d="100"/>
        </p:scale>
        <p:origin x="64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e Solle" userId="aa2ec6e0-f6df-41d1-9167-7cd823556c73" providerId="ADAL" clId="{AB5F6696-DC33-4A45-BA12-0667CAF7487A}"/>
    <pc:docChg chg="custSel modSld">
      <pc:chgData name="Marije Solle" userId="aa2ec6e0-f6df-41d1-9167-7cd823556c73" providerId="ADAL" clId="{AB5F6696-DC33-4A45-BA12-0667CAF7487A}" dt="2019-10-09T12:49:33.327" v="15" actId="20577"/>
      <pc:docMkLst>
        <pc:docMk/>
      </pc:docMkLst>
      <pc:sldChg chg="modSp">
        <pc:chgData name="Marije Solle" userId="aa2ec6e0-f6df-41d1-9167-7cd823556c73" providerId="ADAL" clId="{AB5F6696-DC33-4A45-BA12-0667CAF7487A}" dt="2019-10-09T12:49:33.327" v="15" actId="20577"/>
        <pc:sldMkLst>
          <pc:docMk/>
          <pc:sldMk cId="2798047096" sldId="257"/>
        </pc:sldMkLst>
        <pc:spChg chg="mod">
          <ac:chgData name="Marije Solle" userId="aa2ec6e0-f6df-41d1-9167-7cd823556c73" providerId="ADAL" clId="{AB5F6696-DC33-4A45-BA12-0667CAF7487A}" dt="2019-10-09T12:49:33.327" v="15" actId="20577"/>
          <ac:spMkLst>
            <pc:docMk/>
            <pc:sldMk cId="2798047096" sldId="257"/>
            <ac:spMk id="3" creationId="{00000000-0000-0000-0000-000000000000}"/>
          </ac:spMkLst>
        </pc:spChg>
      </pc:sldChg>
      <pc:sldChg chg="modSp">
        <pc:chgData name="Marije Solle" userId="aa2ec6e0-f6df-41d1-9167-7cd823556c73" providerId="ADAL" clId="{AB5F6696-DC33-4A45-BA12-0667CAF7487A}" dt="2019-10-09T12:49:23.142" v="13" actId="27636"/>
        <pc:sldMkLst>
          <pc:docMk/>
          <pc:sldMk cId="1359999132" sldId="270"/>
        </pc:sldMkLst>
        <pc:spChg chg="mod">
          <ac:chgData name="Marije Solle" userId="aa2ec6e0-f6df-41d1-9167-7cd823556c73" providerId="ADAL" clId="{AB5F6696-DC33-4A45-BA12-0667CAF7487A}" dt="2019-10-09T12:49:23.135" v="12" actId="27636"/>
          <ac:spMkLst>
            <pc:docMk/>
            <pc:sldMk cId="1359999132" sldId="270"/>
            <ac:spMk id="3" creationId="{00000000-0000-0000-0000-000000000000}"/>
          </ac:spMkLst>
        </pc:spChg>
        <pc:spChg chg="mod">
          <ac:chgData name="Marije Solle" userId="aa2ec6e0-f6df-41d1-9167-7cd823556c73" providerId="ADAL" clId="{AB5F6696-DC33-4A45-BA12-0667CAF7487A}" dt="2019-10-09T12:49:23.142" v="13" actId="27636"/>
          <ac:spMkLst>
            <pc:docMk/>
            <pc:sldMk cId="1359999132" sldId="270"/>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9-10-2019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9-10-2019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3</a:t>
            </a:fld>
            <a:endParaRPr lang="nl-NL" dirty="0"/>
          </a:p>
        </p:txBody>
      </p:sp>
    </p:spTree>
    <p:extLst>
      <p:ext uri="{BB962C8B-B14F-4D97-AF65-F5344CB8AC3E}">
        <p14:creationId xmlns:p14="http://schemas.microsoft.com/office/powerpoint/2010/main" val="53997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4</a:t>
            </a:fld>
            <a:endParaRPr lang="nl-NL" dirty="0"/>
          </a:p>
        </p:txBody>
      </p:sp>
    </p:spTree>
    <p:extLst>
      <p:ext uri="{BB962C8B-B14F-4D97-AF65-F5344CB8AC3E}">
        <p14:creationId xmlns:p14="http://schemas.microsoft.com/office/powerpoint/2010/main" val="3495164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6</a:t>
            </a:fld>
            <a:endParaRPr lang="nl-NL" dirty="0"/>
          </a:p>
        </p:txBody>
      </p:sp>
    </p:spTree>
    <p:extLst>
      <p:ext uri="{BB962C8B-B14F-4D97-AF65-F5344CB8AC3E}">
        <p14:creationId xmlns:p14="http://schemas.microsoft.com/office/powerpoint/2010/main" val="1856838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8</a:t>
            </a:fld>
            <a:endParaRPr lang="nl-NL" dirty="0"/>
          </a:p>
        </p:txBody>
      </p:sp>
    </p:spTree>
    <p:extLst>
      <p:ext uri="{BB962C8B-B14F-4D97-AF65-F5344CB8AC3E}">
        <p14:creationId xmlns:p14="http://schemas.microsoft.com/office/powerpoint/2010/main" val="2470749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9-10-2019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9-10-2019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9-10-2019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9-10-2019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Introductie keuzedeel Jeugd- en Opvoedhulp</a:t>
            </a:r>
          </a:p>
        </p:txBody>
      </p:sp>
      <p:sp>
        <p:nvSpPr>
          <p:cNvPr id="3" name="Ondertitel 2"/>
          <p:cNvSpPr>
            <a:spLocks noGrp="1"/>
          </p:cNvSpPr>
          <p:nvPr>
            <p:ph type="subTitle" idx="1"/>
          </p:nvPr>
        </p:nvSpPr>
        <p:spPr/>
        <p:txBody>
          <a:bodyPr rtlCol="0"/>
          <a:lstStyle/>
          <a:p>
            <a:r>
              <a:rPr lang="nl-NL" dirty="0"/>
              <a:t>Module B – </a:t>
            </a:r>
            <a:r>
              <a:rPr lang="nl-NL"/>
              <a:t>les 1</a:t>
            </a:r>
            <a:endParaRPr lang="nl-NL" dirty="0"/>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fontScale="92500" lnSpcReduction="20000"/>
          </a:bodyPr>
          <a:lstStyle/>
          <a:p>
            <a:pPr marL="285750" indent="-285750">
              <a:buFontTx/>
              <a:buChar char="-"/>
            </a:pPr>
            <a:r>
              <a:rPr lang="nl-NL" dirty="0"/>
              <a:t>Check aanwezigheid</a:t>
            </a:r>
          </a:p>
          <a:p>
            <a:pPr marL="285750" indent="-285750">
              <a:buFontTx/>
              <a:buChar char="-"/>
            </a:pPr>
            <a:r>
              <a:rPr lang="nl-NL" dirty="0"/>
              <a:t>Introductie Module B</a:t>
            </a:r>
          </a:p>
          <a:p>
            <a:pPr marL="285750" indent="-285750">
              <a:buFontTx/>
              <a:buChar char="-"/>
            </a:pPr>
            <a:r>
              <a:rPr lang="nl-NL" dirty="0"/>
              <a:t>Toetsing</a:t>
            </a:r>
          </a:p>
          <a:p>
            <a:pPr marL="285750" indent="-285750">
              <a:buFontTx/>
              <a:buChar char="-"/>
            </a:pPr>
            <a:r>
              <a:rPr lang="nl-NL" dirty="0"/>
              <a:t>Opdracht</a:t>
            </a:r>
          </a:p>
        </p:txBody>
      </p:sp>
      <p:sp>
        <p:nvSpPr>
          <p:cNvPr id="4" name="Tijdelijke aanduiding voor inhoud 3"/>
          <p:cNvSpPr>
            <a:spLocks noGrp="1"/>
          </p:cNvSpPr>
          <p:nvPr>
            <p:ph sz="half" idx="2"/>
          </p:nvPr>
        </p:nvSpPr>
        <p:spPr/>
        <p:txBody>
          <a:bodyPr rtlCol="0">
            <a:normAutofit fontScale="92500" lnSpcReduction="20000"/>
          </a:bodyPr>
          <a:lstStyle/>
          <a:p>
            <a:pPr rtl="0"/>
            <a:r>
              <a:rPr lang="nl-NL" dirty="0"/>
              <a:t>Doelen?</a:t>
            </a:r>
          </a:p>
          <a:p>
            <a:pPr rtl="0"/>
            <a:endParaRPr lang="nl-NL" dirty="0"/>
          </a:p>
          <a:p>
            <a:pPr rtl="0"/>
            <a:r>
              <a:rPr lang="nl-NL" dirty="0"/>
              <a:t>Aan het eind van deze eerste les, weet je:</a:t>
            </a:r>
          </a:p>
          <a:p>
            <a:r>
              <a:rPr lang="nl-NL" dirty="0"/>
              <a:t>Welke thema’s aan de orde komen in module B</a:t>
            </a:r>
          </a:p>
          <a:p>
            <a:r>
              <a:rPr lang="nl-NL" dirty="0"/>
              <a:t>Hoe de toetsing van module B eruit ziet</a:t>
            </a:r>
          </a:p>
          <a:p>
            <a:r>
              <a:rPr lang="nl-NL" dirty="0"/>
              <a:t>Wat mogelijke opdrachten kunnen zijn voor de afronding van deze module</a:t>
            </a:r>
          </a:p>
          <a:p>
            <a:pPr rtl="0"/>
            <a:endParaRPr lang="nl-NL" dirty="0"/>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Terugkijken en vooruitblikken…</a:t>
            </a:r>
          </a:p>
        </p:txBody>
      </p:sp>
      <p:sp>
        <p:nvSpPr>
          <p:cNvPr id="3" name="Tijdelijke aanduiding voor tekst 2"/>
          <p:cNvSpPr>
            <a:spLocks noGrp="1"/>
          </p:cNvSpPr>
          <p:nvPr>
            <p:ph type="body" idx="1"/>
          </p:nvPr>
        </p:nvSpPr>
        <p:spPr/>
        <p:txBody>
          <a:bodyPr rtlCol="0"/>
          <a:lstStyle/>
          <a:p>
            <a:pPr rtl="0"/>
            <a:r>
              <a:rPr lang="nl-NL" dirty="0"/>
              <a:t>Alleen:</a:t>
            </a:r>
          </a:p>
        </p:txBody>
      </p:sp>
      <p:sp>
        <p:nvSpPr>
          <p:cNvPr id="4" name="Tijdelijke aanduiding voor inhoud 3"/>
          <p:cNvSpPr>
            <a:spLocks noGrp="1"/>
          </p:cNvSpPr>
          <p:nvPr>
            <p:ph sz="half" idx="2"/>
          </p:nvPr>
        </p:nvSpPr>
        <p:spPr>
          <a:xfrm>
            <a:off x="1524000" y="2624666"/>
            <a:ext cx="4389120" cy="3180598"/>
          </a:xfrm>
        </p:spPr>
        <p:txBody>
          <a:bodyPr rtlCol="0">
            <a:normAutofit fontScale="92500" lnSpcReduction="10000"/>
          </a:bodyPr>
          <a:lstStyle/>
          <a:p>
            <a:pPr rtl="0"/>
            <a:r>
              <a:rPr lang="nl-NL" dirty="0"/>
              <a:t>Je start per vandaag in module B van het keuzedeel jeugd- en opvoedhulp. Beantwoord voor jezelf de volgende vragen:</a:t>
            </a:r>
          </a:p>
          <a:p>
            <a:pPr rtl="0"/>
            <a:r>
              <a:rPr lang="nl-NL" dirty="0"/>
              <a:t>Waar loop je nu stage? Met welke doelgroep?</a:t>
            </a:r>
          </a:p>
          <a:p>
            <a:pPr rtl="0"/>
            <a:r>
              <a:rPr lang="nl-NL" dirty="0"/>
              <a:t>Wat vond je van module A? Waarom?</a:t>
            </a:r>
          </a:p>
          <a:p>
            <a:pPr rtl="0"/>
            <a:r>
              <a:rPr lang="nl-NL" dirty="0"/>
              <a:t>Wat zijn je verwachtingen van module B? Waarom?</a:t>
            </a:r>
          </a:p>
        </p:txBody>
      </p:sp>
      <p:sp>
        <p:nvSpPr>
          <p:cNvPr id="5" name="Tijdelijke aanduiding voor tekst 4"/>
          <p:cNvSpPr>
            <a:spLocks noGrp="1"/>
          </p:cNvSpPr>
          <p:nvPr>
            <p:ph type="body" sz="quarter" idx="3"/>
          </p:nvPr>
        </p:nvSpPr>
        <p:spPr/>
        <p:txBody>
          <a:bodyPr rtlCol="0"/>
          <a:lstStyle/>
          <a:p>
            <a:pPr rtl="0"/>
            <a:r>
              <a:rPr lang="nl-NL" dirty="0"/>
              <a:t>In tweetallen:</a:t>
            </a:r>
          </a:p>
        </p:txBody>
      </p:sp>
      <p:sp>
        <p:nvSpPr>
          <p:cNvPr id="6" name="Tijdelijke aanduiding voor inhoud 5"/>
          <p:cNvSpPr>
            <a:spLocks noGrp="1"/>
          </p:cNvSpPr>
          <p:nvPr>
            <p:ph sz="quarter" idx="4"/>
          </p:nvPr>
        </p:nvSpPr>
        <p:spPr/>
        <p:txBody>
          <a:bodyPr rtlCol="0">
            <a:normAutofit fontScale="92500" lnSpcReduction="10000"/>
          </a:bodyPr>
          <a:lstStyle/>
          <a:p>
            <a:pPr rtl="0"/>
            <a:r>
              <a:rPr lang="nl-NL" dirty="0"/>
              <a:t>Jullie hebben de vragen hiernaast zonet voor jezelf beantwoord.</a:t>
            </a:r>
          </a:p>
          <a:p>
            <a:pPr rtl="0"/>
            <a:r>
              <a:rPr lang="nl-NL" dirty="0"/>
              <a:t>Kies een maatje in de klas, die je nog niet zo goed kent</a:t>
            </a:r>
          </a:p>
          <a:p>
            <a:pPr rtl="0"/>
            <a:r>
              <a:rPr lang="nl-NL" dirty="0"/>
              <a:t>Bespreek je antwoorden met elkaar</a:t>
            </a:r>
          </a:p>
          <a:p>
            <a:pPr rtl="0"/>
            <a:r>
              <a:rPr lang="nl-NL" dirty="0"/>
              <a:t>Wat valt op?</a:t>
            </a:r>
          </a:p>
        </p:txBody>
      </p:sp>
    </p:spTree>
    <p:extLst>
      <p:ext uri="{BB962C8B-B14F-4D97-AF65-F5344CB8AC3E}">
        <p14:creationId xmlns:p14="http://schemas.microsoft.com/office/powerpoint/2010/main" val="14577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Module B</a:t>
            </a:r>
          </a:p>
        </p:txBody>
      </p:sp>
      <p:sp>
        <p:nvSpPr>
          <p:cNvPr id="3" name="Tekstvak 2">
            <a:extLst>
              <a:ext uri="{FF2B5EF4-FFF2-40B4-BE49-F238E27FC236}">
                <a16:creationId xmlns:a16="http://schemas.microsoft.com/office/drawing/2014/main" id="{44EBB8DF-F24B-45AE-AD7A-F50E7ED66180}"/>
              </a:ext>
            </a:extLst>
          </p:cNvPr>
          <p:cNvSpPr txBox="1"/>
          <p:nvPr/>
        </p:nvSpPr>
        <p:spPr>
          <a:xfrm>
            <a:off x="1180592" y="1447800"/>
            <a:ext cx="9145016" cy="4093428"/>
          </a:xfrm>
          <a:prstGeom prst="rect">
            <a:avLst/>
          </a:prstGeom>
          <a:noFill/>
        </p:spPr>
        <p:txBody>
          <a:bodyPr wrap="square" rtlCol="0">
            <a:spAutoFit/>
          </a:bodyPr>
          <a:lstStyle/>
          <a:p>
            <a:pPr marL="342900" indent="-342900">
              <a:buFontTx/>
              <a:buChar char="-"/>
            </a:pPr>
            <a:r>
              <a:rPr lang="nl-NL" sz="2000" dirty="0"/>
              <a:t>Het keuzedeel bestaat uit 3 modules/delen:</a:t>
            </a:r>
          </a:p>
          <a:p>
            <a:endParaRPr lang="nl-NL" sz="2000" dirty="0"/>
          </a:p>
          <a:p>
            <a:pPr marL="342900" indent="-342900">
              <a:buFontTx/>
              <a:buChar char="-"/>
            </a:pPr>
            <a:r>
              <a:rPr lang="nl-NL" sz="2000" dirty="0"/>
              <a:t>Deel B gaat in op het systeem ondersteunen bij de opvoeding.</a:t>
            </a:r>
          </a:p>
          <a:p>
            <a:pPr marL="342900" indent="-342900">
              <a:buFontTx/>
              <a:buChar char="-"/>
            </a:pPr>
            <a:endParaRPr lang="nl-NL" sz="2000" dirty="0"/>
          </a:p>
          <a:p>
            <a:r>
              <a:rPr lang="nl-NL" sz="2000" dirty="0"/>
              <a:t>We behandelen thema’s als systeemtheorie, opvoedondersteuning, cultuur, vrijheid versus veiligheid en….</a:t>
            </a:r>
          </a:p>
          <a:p>
            <a:endParaRPr lang="nl-NL" sz="2000" dirty="0"/>
          </a:p>
          <a:p>
            <a:pPr marL="342900" indent="-342900">
              <a:buFontTx/>
              <a:buChar char="-"/>
            </a:pPr>
            <a:r>
              <a:rPr lang="nl-NL" sz="2000" dirty="0"/>
              <a:t>De module heeft de volgende doelen:</a:t>
            </a:r>
          </a:p>
          <a:p>
            <a:pPr marL="342900" indent="-342900">
              <a:buFontTx/>
              <a:buChar char="-"/>
            </a:pPr>
            <a:r>
              <a:rPr lang="nl-NL" sz="2000" dirty="0"/>
              <a:t>Je kunt vraaggericht werken</a:t>
            </a:r>
          </a:p>
          <a:p>
            <a:pPr marL="342900" indent="-342900">
              <a:buFontTx/>
              <a:buChar char="-"/>
            </a:pPr>
            <a:r>
              <a:rPr lang="nl-NL" sz="2000" dirty="0"/>
              <a:t>Je kunt het systeem erbij betrekken</a:t>
            </a:r>
          </a:p>
          <a:p>
            <a:pPr marL="342900" indent="-342900">
              <a:buFontTx/>
              <a:buChar char="-"/>
            </a:pPr>
            <a:r>
              <a:rPr lang="nl-NL" sz="2000" dirty="0"/>
              <a:t>Je kunt informatie en opvoedadvies geven</a:t>
            </a:r>
          </a:p>
          <a:p>
            <a:pPr marL="342900" indent="-342900">
              <a:buFontTx/>
              <a:buChar char="-"/>
            </a:pPr>
            <a:r>
              <a:rPr lang="nl-NL" sz="2000" dirty="0"/>
              <a:t>Je kunt omgaan met culturele verschillen in de opvoeding</a:t>
            </a:r>
          </a:p>
          <a:p>
            <a:pPr marL="342900" indent="-342900">
              <a:buFontTx/>
              <a:buChar char="-"/>
            </a:pPr>
            <a:r>
              <a:rPr lang="nl-NL" sz="2000" dirty="0"/>
              <a:t>Je herkent de grenzen (on- en mogelijkheden) van de jeugdhulp</a:t>
            </a:r>
          </a:p>
        </p:txBody>
      </p:sp>
    </p:spTree>
    <p:extLst>
      <p:ext uri="{BB962C8B-B14F-4D97-AF65-F5344CB8AC3E}">
        <p14:creationId xmlns:p14="http://schemas.microsoft.com/office/powerpoint/2010/main" val="309357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204682-4429-4623-AE1F-8DC1B29AA0CD}"/>
              </a:ext>
            </a:extLst>
          </p:cNvPr>
          <p:cNvSpPr>
            <a:spLocks noGrp="1"/>
          </p:cNvSpPr>
          <p:nvPr>
            <p:ph type="title"/>
          </p:nvPr>
        </p:nvSpPr>
        <p:spPr/>
        <p:txBody>
          <a:bodyPr/>
          <a:lstStyle/>
          <a:p>
            <a:r>
              <a:rPr lang="nl-NL" dirty="0"/>
              <a:t>Toetsing</a:t>
            </a:r>
          </a:p>
        </p:txBody>
      </p:sp>
      <p:sp>
        <p:nvSpPr>
          <p:cNvPr id="3" name="Tekstvak 2">
            <a:extLst>
              <a:ext uri="{FF2B5EF4-FFF2-40B4-BE49-F238E27FC236}">
                <a16:creationId xmlns:a16="http://schemas.microsoft.com/office/drawing/2014/main" id="{C9BB9A37-DC7A-4554-856D-7CE9E6A59338}"/>
              </a:ext>
            </a:extLst>
          </p:cNvPr>
          <p:cNvSpPr txBox="1"/>
          <p:nvPr/>
        </p:nvSpPr>
        <p:spPr>
          <a:xfrm>
            <a:off x="1127448" y="1916832"/>
            <a:ext cx="9073008" cy="3139321"/>
          </a:xfrm>
          <a:prstGeom prst="rect">
            <a:avLst/>
          </a:prstGeom>
          <a:noFill/>
        </p:spPr>
        <p:txBody>
          <a:bodyPr wrap="square" rtlCol="0">
            <a:spAutoFit/>
          </a:bodyPr>
          <a:lstStyle/>
          <a:p>
            <a:r>
              <a:rPr lang="nl-NL" dirty="0"/>
              <a:t>Module B wordt getoetst en is voorwaardelijk voor de voortgang. Je moet minimaal een voldoende behalen.</a:t>
            </a:r>
          </a:p>
          <a:p>
            <a:endParaRPr lang="nl-NL" dirty="0"/>
          </a:p>
          <a:p>
            <a:r>
              <a:rPr lang="nl-NL" dirty="0"/>
              <a:t>Bij de afronding van deze module bereid je je alvast voor op de laatste formule en richt je je op de examenonderdelen. </a:t>
            </a:r>
          </a:p>
          <a:p>
            <a:endParaRPr lang="nl-NL" dirty="0"/>
          </a:p>
          <a:p>
            <a:r>
              <a:rPr lang="nl-NL" dirty="0"/>
              <a:t>In module C wordt het gehele keuzedeel beoordeeld en deze beoordeling zul je ook terugvinden op je diploma.</a:t>
            </a:r>
          </a:p>
          <a:p>
            <a:endParaRPr lang="nl-NL" dirty="0"/>
          </a:p>
          <a:p>
            <a:r>
              <a:rPr lang="nl-NL" dirty="0"/>
              <a:t>De afronding van module B bestaat uit het schrijven van een ‘opvoedingsplan’ en een informatief themagesprek over opvoeding. Dit themagesprek voer je in de praktijk uit.</a:t>
            </a:r>
          </a:p>
        </p:txBody>
      </p:sp>
    </p:spTree>
    <p:extLst>
      <p:ext uri="{BB962C8B-B14F-4D97-AF65-F5344CB8AC3E}">
        <p14:creationId xmlns:p14="http://schemas.microsoft.com/office/powerpoint/2010/main" val="398350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Inhoud lessen</a:t>
            </a:r>
          </a:p>
        </p:txBody>
      </p:sp>
      <p:sp>
        <p:nvSpPr>
          <p:cNvPr id="3" name="Tekstvak 2">
            <a:extLst>
              <a:ext uri="{FF2B5EF4-FFF2-40B4-BE49-F238E27FC236}">
                <a16:creationId xmlns:a16="http://schemas.microsoft.com/office/drawing/2014/main" id="{44EBB8DF-F24B-45AE-AD7A-F50E7ED66180}"/>
              </a:ext>
            </a:extLst>
          </p:cNvPr>
          <p:cNvSpPr txBox="1"/>
          <p:nvPr/>
        </p:nvSpPr>
        <p:spPr>
          <a:xfrm>
            <a:off x="1127448" y="1772816"/>
            <a:ext cx="9145016" cy="4093428"/>
          </a:xfrm>
          <a:prstGeom prst="rect">
            <a:avLst/>
          </a:prstGeom>
          <a:noFill/>
        </p:spPr>
        <p:txBody>
          <a:bodyPr wrap="square" rtlCol="0">
            <a:spAutoFit/>
          </a:bodyPr>
          <a:lstStyle/>
          <a:p>
            <a:pPr marL="342900" indent="-342900">
              <a:buFontTx/>
              <a:buChar char="-"/>
            </a:pPr>
            <a:r>
              <a:rPr lang="nl-NL" sz="2000" dirty="0"/>
              <a:t>In de lessen:</a:t>
            </a:r>
          </a:p>
          <a:p>
            <a:pPr marL="342900" indent="-342900">
              <a:buFontTx/>
              <a:buChar char="-"/>
            </a:pPr>
            <a:r>
              <a:rPr lang="nl-NL" sz="2000" dirty="0"/>
              <a:t>Werken aan opdrachten</a:t>
            </a:r>
          </a:p>
          <a:p>
            <a:pPr marL="342900" indent="-342900">
              <a:buFontTx/>
              <a:buChar char="-"/>
            </a:pPr>
            <a:r>
              <a:rPr lang="nl-NL" sz="2000" dirty="0"/>
              <a:t>Theorie (ontvangen en zelf geven)</a:t>
            </a:r>
          </a:p>
          <a:p>
            <a:pPr marL="342900" indent="-342900">
              <a:buFontTx/>
              <a:buChar char="-"/>
            </a:pPr>
            <a:r>
              <a:rPr lang="nl-NL" sz="2000" dirty="0"/>
              <a:t>Casussen uitdiepen en verwerken</a:t>
            </a:r>
          </a:p>
          <a:p>
            <a:pPr marL="342900" indent="-342900">
              <a:buFontTx/>
              <a:buChar char="-"/>
            </a:pPr>
            <a:r>
              <a:rPr lang="nl-NL" sz="2000" dirty="0"/>
              <a:t>Rollenspellen</a:t>
            </a:r>
          </a:p>
          <a:p>
            <a:pPr marL="342900" indent="-342900">
              <a:buFontTx/>
              <a:buChar char="-"/>
            </a:pPr>
            <a:r>
              <a:rPr lang="nl-NL" sz="2000" dirty="0"/>
              <a:t>Zelf casussen schrijven</a:t>
            </a:r>
          </a:p>
          <a:p>
            <a:pPr marL="342900" indent="-342900">
              <a:buFontTx/>
              <a:buChar char="-"/>
            </a:pPr>
            <a:r>
              <a:rPr lang="nl-NL" sz="2000" dirty="0"/>
              <a:t>Ruimte voor inbreng vanuit de stage en de praktijk</a:t>
            </a:r>
          </a:p>
          <a:p>
            <a:pPr marL="342900" indent="-342900">
              <a:buFontTx/>
              <a:buChar char="-"/>
            </a:pPr>
            <a:endParaRPr lang="nl-NL" sz="2000" dirty="0"/>
          </a:p>
          <a:p>
            <a:pPr marL="342900" indent="-342900">
              <a:buFontTx/>
              <a:buChar char="-"/>
            </a:pPr>
            <a:endParaRPr lang="nl-NL" sz="2000" dirty="0"/>
          </a:p>
          <a:p>
            <a:pPr marL="342900" indent="-342900">
              <a:buFontTx/>
              <a:buChar char="-"/>
            </a:pPr>
            <a:r>
              <a:rPr lang="nl-NL" sz="2000" dirty="0"/>
              <a:t>We maken ALTIJD gebruik van de wiki. Link: ….</a:t>
            </a:r>
            <a:br>
              <a:rPr lang="nl-NL" sz="2000" dirty="0"/>
            </a:br>
            <a:r>
              <a:rPr lang="nl-NL" sz="2000" dirty="0"/>
              <a:t>Sla deze op als favoriet!</a:t>
            </a:r>
          </a:p>
          <a:p>
            <a:pPr marL="342900" indent="-342900">
              <a:buFontTx/>
              <a:buChar char="-"/>
            </a:pPr>
            <a:endParaRPr lang="nl-NL" sz="2000" dirty="0"/>
          </a:p>
          <a:p>
            <a:pPr marL="342900" indent="-342900">
              <a:buFontTx/>
              <a:buChar char="-"/>
            </a:pPr>
            <a:endParaRPr lang="nl-NL" sz="2000" dirty="0"/>
          </a:p>
        </p:txBody>
      </p:sp>
    </p:spTree>
    <p:extLst>
      <p:ext uri="{BB962C8B-B14F-4D97-AF65-F5344CB8AC3E}">
        <p14:creationId xmlns:p14="http://schemas.microsoft.com/office/powerpoint/2010/main" val="179292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340630-8339-41BF-80A1-9B1971DB036F}"/>
              </a:ext>
            </a:extLst>
          </p:cNvPr>
          <p:cNvSpPr>
            <a:spLocks noGrp="1"/>
          </p:cNvSpPr>
          <p:nvPr>
            <p:ph type="title"/>
          </p:nvPr>
        </p:nvSpPr>
        <p:spPr/>
        <p:txBody>
          <a:bodyPr/>
          <a:lstStyle/>
          <a:p>
            <a:r>
              <a:rPr lang="nl-NL" dirty="0"/>
              <a:t>Opdracht</a:t>
            </a:r>
          </a:p>
        </p:txBody>
      </p:sp>
      <p:sp>
        <p:nvSpPr>
          <p:cNvPr id="3" name="Tekstvak 2">
            <a:extLst>
              <a:ext uri="{FF2B5EF4-FFF2-40B4-BE49-F238E27FC236}">
                <a16:creationId xmlns:a16="http://schemas.microsoft.com/office/drawing/2014/main" id="{3EC93377-3067-4D6C-B9F8-25D200756980}"/>
              </a:ext>
            </a:extLst>
          </p:cNvPr>
          <p:cNvSpPr txBox="1"/>
          <p:nvPr/>
        </p:nvSpPr>
        <p:spPr>
          <a:xfrm>
            <a:off x="1631504" y="1305341"/>
            <a:ext cx="9433048" cy="4247317"/>
          </a:xfrm>
          <a:prstGeom prst="rect">
            <a:avLst/>
          </a:prstGeom>
          <a:noFill/>
        </p:spPr>
        <p:txBody>
          <a:bodyPr wrap="square" rtlCol="0">
            <a:spAutoFit/>
          </a:bodyPr>
          <a:lstStyle/>
          <a:p>
            <a:r>
              <a:rPr lang="nl-NL" dirty="0"/>
              <a:t>Ter voorbereiding op deze module is het van belang om te weten wie waar stageloopt, met welke doelgroep en welke mogelijkheden je dat biedt. Dit is voor jezelf belangrijk, voor je klasgenoten en voor de docent.</a:t>
            </a:r>
          </a:p>
          <a:p>
            <a:endParaRPr lang="nl-NL" dirty="0"/>
          </a:p>
          <a:p>
            <a:r>
              <a:rPr lang="nl-NL" dirty="0"/>
              <a:t>Je schrijft individueel een verslag van minimaal een half a4 tot maximaal 1,5 a4.</a:t>
            </a:r>
          </a:p>
          <a:p>
            <a:r>
              <a:rPr lang="nl-NL" dirty="0"/>
              <a:t>In dat verslag beschrijf je </a:t>
            </a:r>
          </a:p>
          <a:p>
            <a:pPr marL="285750" indent="-285750">
              <a:buFontTx/>
              <a:buChar char="-"/>
            </a:pPr>
            <a:r>
              <a:rPr lang="nl-NL" dirty="0"/>
              <a:t>je stageplek, de doelgroep en bijbehorende problematieken en hulpvragen, je taken en verantwoordelijkheden, de werkzaamheden van jou en je collega’s</a:t>
            </a:r>
          </a:p>
          <a:p>
            <a:pPr marL="285750" indent="-285750">
              <a:buFontTx/>
              <a:buChar char="-"/>
            </a:pPr>
            <a:r>
              <a:rPr lang="nl-NL" dirty="0"/>
              <a:t>Vervolgens beschrijf je ook op welke manieren je de opdrachten van het keuzedeel kunt integreren in de praktijk op je stage. Welk themagesprek zou bijvoorbeeld nuttig zijn? Heb je al cliënten waarop je je kunt richten voor een ‘opvoedingsplan’? Wat stel je je daarbij voor? Wat heb je nodig van je collega’s/stagebegeleider?</a:t>
            </a:r>
          </a:p>
          <a:p>
            <a:endParaRPr lang="nl-NL" dirty="0"/>
          </a:p>
          <a:p>
            <a:r>
              <a:rPr lang="nl-NL" dirty="0"/>
              <a:t>Na afloop van het schrijven zoek je een maatje op. Je leest elkaars verslag en noteert de opvallende punten. Deze punten benoem je straks klassikaal.</a:t>
            </a:r>
          </a:p>
        </p:txBody>
      </p:sp>
    </p:spTree>
    <p:extLst>
      <p:ext uri="{BB962C8B-B14F-4D97-AF65-F5344CB8AC3E}">
        <p14:creationId xmlns:p14="http://schemas.microsoft.com/office/powerpoint/2010/main" val="186034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Afsluiting</a:t>
            </a:r>
          </a:p>
        </p:txBody>
      </p:sp>
      <p:sp>
        <p:nvSpPr>
          <p:cNvPr id="3" name="Tijdelijke aanduiding voor inhoud 2"/>
          <p:cNvSpPr>
            <a:spLocks noGrp="1"/>
          </p:cNvSpPr>
          <p:nvPr>
            <p:ph idx="1"/>
          </p:nvPr>
        </p:nvSpPr>
        <p:spPr/>
        <p:txBody>
          <a:bodyPr rtlCol="0"/>
          <a:lstStyle/>
          <a:p>
            <a:pPr rtl="0"/>
            <a:r>
              <a:rPr lang="nl-NL" dirty="0"/>
              <a:t>Volgende week:</a:t>
            </a:r>
          </a:p>
          <a:p>
            <a:pPr rtl="0"/>
            <a:r>
              <a:rPr lang="nl-NL" dirty="0"/>
              <a:t>Vraaggericht werken</a:t>
            </a:r>
          </a:p>
        </p:txBody>
      </p:sp>
      <p:sp>
        <p:nvSpPr>
          <p:cNvPr id="4" name="Tijdelijke aanduiding voor tekst 3"/>
          <p:cNvSpPr>
            <a:spLocks noGrp="1"/>
          </p:cNvSpPr>
          <p:nvPr>
            <p:ph type="body" sz="half" idx="2"/>
          </p:nvPr>
        </p:nvSpPr>
        <p:spPr/>
        <p:txBody>
          <a:bodyPr rtlCol="0">
            <a:normAutofit fontScale="92500"/>
          </a:bodyPr>
          <a:lstStyle/>
          <a:p>
            <a:r>
              <a:rPr lang="nl-NL" dirty="0"/>
              <a:t>Doelen?</a:t>
            </a:r>
          </a:p>
          <a:p>
            <a:endParaRPr lang="nl-NL" dirty="0"/>
          </a:p>
          <a:p>
            <a:r>
              <a:rPr lang="nl-NL" dirty="0"/>
              <a:t>Aan het eind van deze eerste les, weet je:</a:t>
            </a:r>
          </a:p>
          <a:p>
            <a:r>
              <a:rPr lang="nl-NL" dirty="0"/>
              <a:t>Welke thema’s aan de orde komen in module B</a:t>
            </a:r>
          </a:p>
          <a:p>
            <a:r>
              <a:rPr lang="nl-NL" dirty="0"/>
              <a:t>Hoe de toetsing van module B eruit ziet</a:t>
            </a:r>
          </a:p>
          <a:p>
            <a:r>
              <a:rPr lang="nl-NL" dirty="0"/>
              <a:t>Wat mogelijke opdrachten kunnen zijn voor de afronding van deze module</a:t>
            </a:r>
          </a:p>
          <a:p>
            <a:endParaRPr lang="nl-NL" dirty="0"/>
          </a:p>
          <a:p>
            <a:pPr rtl="0"/>
            <a:endParaRPr lang="nl-NL" dirty="0"/>
          </a:p>
        </p:txBody>
      </p:sp>
    </p:spTree>
    <p:extLst>
      <p:ext uri="{BB962C8B-B14F-4D97-AF65-F5344CB8AC3E}">
        <p14:creationId xmlns:p14="http://schemas.microsoft.com/office/powerpoint/2010/main" val="30329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A15C6C-6BB6-4DB6-B7D6-7F14EAB2CC5C}">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http://www.w3.org/XML/1998/namespace"/>
    <ds:schemaRef ds:uri="244de58e-76bd-4fa7-ac74-2161ed167b2b"/>
    <ds:schemaRef ds:uri="b68dea8c-8914-43cb-bb4a-3d3300d15efd"/>
    <ds:schemaRef ds:uri="http://purl.org/dc/dcmitype/"/>
  </ds:schemaRefs>
</ds:datastoreItem>
</file>

<file path=customXml/itemProps2.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DF6667-B669-49A4-BBE6-2132BA71C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66</TotalTime>
  <Words>593</Words>
  <Application>Microsoft Office PowerPoint</Application>
  <PresentationFormat>Breedbeeld</PresentationFormat>
  <Paragraphs>80</Paragraphs>
  <Slides>8</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Times New Roman</vt:lpstr>
      <vt:lpstr>Vriendjes, formaat 16 x 9</vt:lpstr>
      <vt:lpstr>Introductie keuzedeel Jeugd- en Opvoedhulp</vt:lpstr>
      <vt:lpstr>Programma</vt:lpstr>
      <vt:lpstr>Terugkijken en vooruitblikken…</vt:lpstr>
      <vt:lpstr>Module B</vt:lpstr>
      <vt:lpstr>Toetsing</vt:lpstr>
      <vt:lpstr>Inhoud lessen</vt:lpstr>
      <vt:lpstr>Opdracht</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11</cp:revision>
  <dcterms:created xsi:type="dcterms:W3CDTF">2019-09-26T15:31:09Z</dcterms:created>
  <dcterms:modified xsi:type="dcterms:W3CDTF">2019-10-09T12:49:35Z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